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media/image6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1.jpg" ContentType="image/jpeg"/>
  <Override PartName="/ppt/media/image89.jpg" ContentType="image/jpeg"/>
  <Override PartName="/ppt/media/image92.jpg" ContentType="image/jpeg"/>
  <Override PartName="/ppt/media/image93.jpg" ContentType="image/jpeg"/>
  <Override PartName="/ppt/notesSlides/notesSlide7.xml" ContentType="application/vnd.openxmlformats-officedocument.presentationml.notesSlide+xml"/>
  <Override PartName="/ppt/media/image105.jpg" ContentType="image/jpeg"/>
  <Override PartName="/ppt/notesSlides/notesSlide8.xml" ContentType="application/vnd.openxmlformats-officedocument.presentationml.notesSlide+xml"/>
  <Override PartName="/ppt/media/image121.jpg" ContentType="image/jpeg"/>
  <Override PartName="/ppt/notesSlides/notesSlide9.xml" ContentType="application/vnd.openxmlformats-officedocument.presentationml.notesSlide+xml"/>
  <Override PartName="/ppt/media/image122.jpg" ContentType="image/jpeg"/>
  <Override PartName="/ppt/media/image123.jpg" ContentType="image/jpeg"/>
  <Override PartName="/ppt/media/image124.jpg" ContentType="image/jpeg"/>
  <Override PartName="/ppt/media/image12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766" r:id="rId61"/>
    <p:sldId id="768" r:id="rId62"/>
    <p:sldId id="767" r:id="rId63"/>
    <p:sldId id="769" r:id="rId64"/>
    <p:sldId id="771" r:id="rId65"/>
    <p:sldId id="770" r:id="rId66"/>
    <p:sldId id="772" r:id="rId67"/>
    <p:sldId id="773" r:id="rId68"/>
    <p:sldId id="774" r:id="rId69"/>
    <p:sldId id="542" r:id="rId70"/>
    <p:sldId id="616" r:id="rId71"/>
    <p:sldId id="543" r:id="rId72"/>
    <p:sldId id="624" r:id="rId73"/>
    <p:sldId id="541" r:id="rId74"/>
    <p:sldId id="596" r:id="rId75"/>
    <p:sldId id="597" r:id="rId76"/>
    <p:sldId id="598" r:id="rId77"/>
    <p:sldId id="601" r:id="rId78"/>
    <p:sldId id="602" r:id="rId79"/>
    <p:sldId id="603" r:id="rId80"/>
    <p:sldId id="604" r:id="rId81"/>
    <p:sldId id="605" r:id="rId82"/>
    <p:sldId id="606" r:id="rId83"/>
    <p:sldId id="544" r:id="rId84"/>
    <p:sldId id="545" r:id="rId85"/>
    <p:sldId id="548" r:id="rId86"/>
    <p:sldId id="546" r:id="rId87"/>
    <p:sldId id="550" r:id="rId88"/>
    <p:sldId id="551" r:id="rId89"/>
    <p:sldId id="552" r:id="rId90"/>
    <p:sldId id="553" r:id="rId91"/>
    <p:sldId id="554" r:id="rId92"/>
    <p:sldId id="556" r:id="rId93"/>
    <p:sldId id="557" r:id="rId94"/>
    <p:sldId id="555" r:id="rId95"/>
    <p:sldId id="558" r:id="rId96"/>
    <p:sldId id="560" r:id="rId97"/>
    <p:sldId id="561" r:id="rId98"/>
    <p:sldId id="832" r:id="rId99"/>
    <p:sldId id="562" r:id="rId100"/>
    <p:sldId id="563" r:id="rId101"/>
    <p:sldId id="565" r:id="rId102"/>
    <p:sldId id="567" r:id="rId103"/>
    <p:sldId id="568" r:id="rId104"/>
    <p:sldId id="569" r:id="rId105"/>
    <p:sldId id="570" r:id="rId106"/>
    <p:sldId id="571" r:id="rId107"/>
    <p:sldId id="572" r:id="rId108"/>
    <p:sldId id="573" r:id="rId109"/>
    <p:sldId id="574" r:id="rId110"/>
    <p:sldId id="575" r:id="rId111"/>
    <p:sldId id="576" r:id="rId112"/>
    <p:sldId id="577" r:id="rId113"/>
    <p:sldId id="578" r:id="rId114"/>
    <p:sldId id="580" r:id="rId115"/>
    <p:sldId id="579" r:id="rId116"/>
    <p:sldId id="582" r:id="rId117"/>
    <p:sldId id="583" r:id="rId118"/>
    <p:sldId id="584" r:id="rId119"/>
    <p:sldId id="585" r:id="rId120"/>
    <p:sldId id="349" r:id="rId121"/>
    <p:sldId id="350" r:id="rId122"/>
    <p:sldId id="351" r:id="rId123"/>
    <p:sldId id="352" r:id="rId124"/>
    <p:sldId id="353" r:id="rId125"/>
    <p:sldId id="587" r:id="rId126"/>
    <p:sldId id="354" r:id="rId127"/>
    <p:sldId id="356" r:id="rId128"/>
    <p:sldId id="357" r:id="rId129"/>
    <p:sldId id="360" r:id="rId130"/>
    <p:sldId id="361" r:id="rId131"/>
    <p:sldId id="588" r:id="rId132"/>
    <p:sldId id="592" r:id="rId133"/>
    <p:sldId id="589" r:id="rId134"/>
    <p:sldId id="590" r:id="rId135"/>
    <p:sldId id="591" r:id="rId136"/>
    <p:sldId id="594" r:id="rId137"/>
    <p:sldId id="595" r:id="rId138"/>
    <p:sldId id="483" r:id="rId139"/>
    <p:sldId id="265" r:id="rId140"/>
    <p:sldId id="266" r:id="rId141"/>
    <p:sldId id="267" r:id="rId142"/>
    <p:sldId id="268" r:id="rId143"/>
    <p:sldId id="269" r:id="rId144"/>
    <p:sldId id="270" r:id="rId145"/>
    <p:sldId id="271" r:id="rId146"/>
    <p:sldId id="272" r:id="rId147"/>
    <p:sldId id="273" r:id="rId148"/>
    <p:sldId id="274" r:id="rId149"/>
    <p:sldId id="275" r:id="rId150"/>
    <p:sldId id="276" r:id="rId151"/>
    <p:sldId id="311" r:id="rId152"/>
    <p:sldId id="307" r:id="rId153"/>
    <p:sldId id="308" r:id="rId154"/>
    <p:sldId id="617" r:id="rId155"/>
    <p:sldId id="362" r:id="rId156"/>
    <p:sldId id="363" r:id="rId157"/>
    <p:sldId id="599" r:id="rId158"/>
    <p:sldId id="364" r:id="rId159"/>
    <p:sldId id="608" r:id="rId160"/>
    <p:sldId id="609" r:id="rId161"/>
    <p:sldId id="626" r:id="rId162"/>
    <p:sldId id="610" r:id="rId163"/>
    <p:sldId id="618" r:id="rId164"/>
    <p:sldId id="620" r:id="rId165"/>
    <p:sldId id="622" r:id="rId166"/>
    <p:sldId id="621" r:id="rId167"/>
    <p:sldId id="793" r:id="rId168"/>
    <p:sldId id="638" r:id="rId169"/>
    <p:sldId id="775" r:id="rId170"/>
    <p:sldId id="722" r:id="rId171"/>
    <p:sldId id="644" r:id="rId172"/>
    <p:sldId id="721" r:id="rId173"/>
    <p:sldId id="724" r:id="rId174"/>
    <p:sldId id="784" r:id="rId175"/>
    <p:sldId id="723" r:id="rId176"/>
    <p:sldId id="791" r:id="rId177"/>
    <p:sldId id="792" r:id="rId178"/>
    <p:sldId id="637" r:id="rId179"/>
    <p:sldId id="642" r:id="rId180"/>
    <p:sldId id="643" r:id="rId181"/>
    <p:sldId id="648" r:id="rId182"/>
    <p:sldId id="649" r:id="rId183"/>
    <p:sldId id="829" r:id="rId184"/>
    <p:sldId id="795" r:id="rId185"/>
    <p:sldId id="794" r:id="rId186"/>
    <p:sldId id="796" r:id="rId187"/>
    <p:sldId id="827" r:id="rId188"/>
    <p:sldId id="828" r:id="rId189"/>
    <p:sldId id="798" r:id="rId190"/>
    <p:sldId id="826" r:id="rId191"/>
    <p:sldId id="797" r:id="rId192"/>
    <p:sldId id="830" r:id="rId193"/>
    <p:sldId id="831" r:id="rId194"/>
    <p:sldId id="747" r:id="rId195"/>
    <p:sldId id="748" r:id="rId196"/>
    <p:sldId id="749"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92112" autoAdjust="0"/>
  </p:normalViewPr>
  <p:slideViewPr>
    <p:cSldViewPr snapToGrid="0">
      <p:cViewPr varScale="1">
        <p:scale>
          <a:sx n="86" d="100"/>
          <a:sy n="86" d="100"/>
        </p:scale>
        <p:origin x="387"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167</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172</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173</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178</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181</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182</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183</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192</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117</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50.png"/><Relationship Id="rId4" Type="http://schemas.openxmlformats.org/officeDocument/2006/relationships/image" Target="../media/image82.emf"/></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60.png"/><Relationship Id="rId4" Type="http://schemas.openxmlformats.org/officeDocument/2006/relationships/image" Target="../media/image82.emf"/></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5.png"/><Relationship Id="rId4" Type="http://schemas.openxmlformats.org/officeDocument/2006/relationships/image" Target="../media/image84.emf"/></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85.png"/><Relationship Id="rId4" Type="http://schemas.openxmlformats.org/officeDocument/2006/relationships/image" Target="../media/image86.emf"/></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33.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70.png"/></Relationships>
</file>

<file path=ppt/slides/_rels/slide1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58.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04.jpg"/><Relationship Id="rId7" Type="http://schemas.openxmlformats.org/officeDocument/2006/relationships/image" Target="../media/image117.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21.jpg"/><Relationship Id="rId5" Type="http://schemas.openxmlformats.org/officeDocument/2006/relationships/image" Target="../media/image116.jpg"/><Relationship Id="rId10" Type="http://schemas.openxmlformats.org/officeDocument/2006/relationships/image" Target="../media/image120.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1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jpg"/></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090.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9.png"/><Relationship Id="rId4" Type="http://schemas.openxmlformats.org/officeDocument/2006/relationships/image" Target="../media/image143.png"/></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0.emf"/><Relationship Id="rId5" Type="http://schemas.openxmlformats.org/officeDocument/2006/relationships/package" Target="../embeddings/Microsoft_Excel_Worksheet2.xlsx"/><Relationship Id="rId4" Type="http://schemas.openxmlformats.org/officeDocument/2006/relationships/hyperlink" Target="http://www.math.usu.edu/~symanzik/teaching/2009_stat6560/RDataAndScripts/sharif_abbass_project1_challenger.csv"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package" Target="../embeddings/Microsoft_Excel_Worksheet3.xlsx"/><Relationship Id="rId4" Type="http://schemas.openxmlformats.org/officeDocument/2006/relationships/hyperlink" Target="http://www.math.usu.edu/~symanzik/teaching/2009_stat6560/RDataAndScripts/sharif_abbass_project1_challenger.csv"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package" Target="../embeddings/Microsoft_Excel_Worksheet4.xlsx"/></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package" Target="../embeddings/Microsoft_Excel_Worksheet5.xlsx"/></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6.emf"/><Relationship Id="rId4" Type="http://schemas.openxmlformats.org/officeDocument/2006/relationships/package" Target="../embeddings/Microsoft_Excel_Worksheet6.xlsx"/></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8.emf"/><Relationship Id="rId4" Type="http://schemas.openxmlformats.org/officeDocument/2006/relationships/package" Target="../embeddings/Microsoft_Excel_Worksheet7.xlsx"/></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hyperlink" Target="http://simharry3.deviantart.com/art/forked-lightning-237648254" TargetMode="External"/><Relationship Id="rId5" Type="http://schemas.openxmlformats.org/officeDocument/2006/relationships/image" Target="../media/image71.jpg"/><Relationship Id="rId4" Type="http://schemas.openxmlformats.org/officeDocument/2006/relationships/image" Target="../media/image70.emf"/></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2.emf"/><Relationship Id="rId4" Type="http://schemas.openxmlformats.org/officeDocument/2006/relationships/package" Target="../embeddings/Microsoft_Excel_Worksheet9.xlsx"/></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40.png"/><Relationship Id="rId4" Type="http://schemas.openxmlformats.org/officeDocument/2006/relationships/image" Target="../media/image8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1229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13314"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14338"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15362"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130</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6"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0"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3074"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4098"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5122" name="Worksheet" r:id="rId4" imgW="1904861" imgH="4581551" progId="Excel.Sheet.12">
                  <p:embed/>
                </p:oleObj>
              </mc:Choice>
              <mc:Fallback>
                <p:oleObj name="Worksheet" r:id="rId4"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6146" name="Worksheet" r:id="rId4" imgW="1904861" imgH="4581551" progId="Excel.Sheet.12">
                  <p:embed/>
                </p:oleObj>
              </mc:Choice>
              <mc:Fallback>
                <p:oleObj name="Worksheet" r:id="rId4"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7170"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8194"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9218"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10242"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0849-5500-4F54-A1F0-7DF22D50406C}"/>
              </a:ext>
            </a:extLst>
          </p:cNvPr>
          <p:cNvSpPr>
            <a:spLocks noGrp="1"/>
          </p:cNvSpPr>
          <p:nvPr>
            <p:ph type="title"/>
          </p:nvPr>
        </p:nvSpPr>
        <p:spPr/>
        <p:txBody>
          <a:bodyPr/>
          <a:lstStyle/>
          <a:p>
            <a:r>
              <a:rPr lang="en-US" dirty="0"/>
              <a:t>Gini Impurity – Plotting for the Curious</a:t>
            </a:r>
          </a:p>
        </p:txBody>
      </p:sp>
      <p:sp>
        <p:nvSpPr>
          <p:cNvPr id="3" name="Content Placeholder 2">
            <a:extLst>
              <a:ext uri="{FF2B5EF4-FFF2-40B4-BE49-F238E27FC236}">
                <a16:creationId xmlns:a16="http://schemas.microsoft.com/office/drawing/2014/main" id="{0E804542-E4EF-4DF6-A9A3-E73058D95B94}"/>
              </a:ext>
            </a:extLst>
          </p:cNvPr>
          <p:cNvSpPr>
            <a:spLocks noGrp="1"/>
          </p:cNvSpPr>
          <p:nvPr>
            <p:ph sz="quarter" idx="10"/>
          </p:nvPr>
        </p:nvSpPr>
        <p:spPr>
          <a:xfrm>
            <a:off x="539496" y="1435608"/>
            <a:ext cx="5556504" cy="3977640"/>
          </a:xfrm>
        </p:spPr>
        <p:txBody>
          <a:bodyPr/>
          <a:lstStyle/>
          <a:p>
            <a:r>
              <a:rPr lang="en-US" dirty="0"/>
              <a:t>The Gini impurity can never exceed 0.5, and this makes sense because having something 100% mixed (1.0) doesn’t make sense. </a:t>
            </a:r>
          </a:p>
          <a:p>
            <a:r>
              <a:rPr lang="en-US" dirty="0"/>
              <a:t>To the right we use </a:t>
            </a:r>
            <a:r>
              <a:rPr lang="en-US" dirty="0" err="1"/>
              <a:t>SymPy</a:t>
            </a:r>
            <a:r>
              <a:rPr lang="en-US" dirty="0"/>
              <a:t> to plot the </a:t>
            </a:r>
            <a:r>
              <a:rPr lang="en-US" dirty="0" err="1"/>
              <a:t>gini</a:t>
            </a:r>
            <a:r>
              <a:rPr lang="en-US" dirty="0"/>
              <a:t> impurity function. </a:t>
            </a:r>
          </a:p>
        </p:txBody>
      </p:sp>
      <p:pic>
        <p:nvPicPr>
          <p:cNvPr id="5" name="Picture 4">
            <a:extLst>
              <a:ext uri="{FF2B5EF4-FFF2-40B4-BE49-F238E27FC236}">
                <a16:creationId xmlns:a16="http://schemas.microsoft.com/office/drawing/2014/main" id="{97073F4A-83C4-4C80-8C68-EBC5078C7369}"/>
              </a:ext>
            </a:extLst>
          </p:cNvPr>
          <p:cNvPicPr>
            <a:picLocks noChangeAspect="1"/>
          </p:cNvPicPr>
          <p:nvPr/>
        </p:nvPicPr>
        <p:blipFill>
          <a:blip r:embed="rId2"/>
          <a:stretch>
            <a:fillRect/>
          </a:stretch>
        </p:blipFill>
        <p:spPr>
          <a:xfrm>
            <a:off x="6847024" y="3024251"/>
            <a:ext cx="4805480" cy="3456906"/>
          </a:xfrm>
          <a:prstGeom prst="rect">
            <a:avLst/>
          </a:prstGeom>
        </p:spPr>
      </p:pic>
      <p:sp>
        <p:nvSpPr>
          <p:cNvPr id="6" name="Rectangle 1">
            <a:extLst>
              <a:ext uri="{FF2B5EF4-FFF2-40B4-BE49-F238E27FC236}">
                <a16:creationId xmlns:a16="http://schemas.microsoft.com/office/drawing/2014/main" id="{3B79BE44-EE1E-498D-A09D-AA096DB15ABE}"/>
              </a:ext>
            </a:extLst>
          </p:cNvPr>
          <p:cNvSpPr>
            <a:spLocks noChangeArrowheads="1"/>
          </p:cNvSpPr>
          <p:nvPr/>
        </p:nvSpPr>
        <p:spPr bwMode="auto">
          <a:xfrm>
            <a:off x="6847024" y="1317629"/>
            <a:ext cx="4051069"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 = symbols(</a:t>
            </a:r>
            <a:r>
              <a:rPr kumimoji="0" lang="en-US" altLang="en-US" sz="1600" b="1" i="0" u="none" strike="noStrike" cap="none" normalizeH="0" baseline="0" dirty="0">
                <a:ln>
                  <a:noFill/>
                </a:ln>
                <a:solidFill>
                  <a:srgbClr val="008080"/>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 = </a:t>
            </a:r>
            <a:r>
              <a:rPr kumimoji="0" lang="en-US" altLang="en-US" sz="1600" b="0" i="0" u="none" strike="noStrike" cap="none" normalizeH="0" baseline="0" dirty="0">
                <a:ln>
                  <a:noFill/>
                </a:ln>
                <a:solidFill>
                  <a:srgbClr val="1750EB"/>
                </a:solidFill>
                <a:effectLst/>
                <a:latin typeface="JetBrains Mono"/>
              </a:rPr>
              <a:t>1.0 </a:t>
            </a:r>
            <a:r>
              <a:rPr kumimoji="0" lang="en-US" altLang="en-US" sz="1600" b="0" i="0" u="none" strike="noStrike" cap="none" normalizeH="0" baseline="0" dirty="0">
                <a:ln>
                  <a:noFill/>
                </a:ln>
                <a:solidFill>
                  <a:srgbClr val="080808"/>
                </a:solidFill>
                <a:effectLst/>
                <a:latin typeface="JetBrains Mono"/>
              </a:rPr>
              <a:t>- a</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b**</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a:t>
            </a: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8511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1126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7924</TotalTime>
  <Words>15222</Words>
  <Application>Microsoft Office PowerPoint</Application>
  <PresentationFormat>Widescreen</PresentationFormat>
  <Paragraphs>1511</Paragraphs>
  <Slides>196</Slides>
  <Notes>20</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211"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 – Plotting for the Curious</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287</cp:revision>
  <dcterms:created xsi:type="dcterms:W3CDTF">2019-03-03T21:22:54Z</dcterms:created>
  <dcterms:modified xsi:type="dcterms:W3CDTF">2021-10-08T14:19:06Z</dcterms:modified>
  <cp:version/>
</cp:coreProperties>
</file>